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8" r:id="rId6"/>
    <p:sldId id="267" r:id="rId7"/>
    <p:sldId id="262" r:id="rId8"/>
    <p:sldId id="272" r:id="rId9"/>
    <p:sldId id="264" r:id="rId10"/>
    <p:sldId id="257" r:id="rId11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5899" autoAdjust="0"/>
  </p:normalViewPr>
  <p:slideViewPr>
    <p:cSldViewPr snapToGrid="0">
      <p:cViewPr varScale="1">
        <p:scale>
          <a:sx n="96" d="100"/>
          <a:sy n="96" d="100"/>
        </p:scale>
        <p:origin x="96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mipo.online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mipo.onlin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 rtlCol="0"/>
        <a:lstStyle/>
        <a:p>
          <a:pPr rtl="0"/>
          <a:r>
            <a:rPr lang="ru-RU" sz="1600" noProof="0" dirty="0">
              <a:solidFill>
                <a:schemeClr val="tx1"/>
              </a:solidFill>
            </a:rPr>
            <a:t>На сайте </a:t>
          </a:r>
          <a:r>
            <a:rPr lang="de-DE" sz="16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https://mipo.online</a:t>
          </a:r>
          <a:r>
            <a:rPr lang="ru-RU" sz="1600" b="1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noProof="0" dirty="0">
              <a:solidFill>
                <a:schemeClr val="tx1"/>
              </a:solidFill>
            </a:rPr>
            <a:t>войти в СДО и выбрать курс повышения квалификации или проф. переподготовки.</a:t>
          </a:r>
        </a:p>
      </dgm:t>
    </dgm:pt>
    <dgm:pt modelId="{A65A4AAC-2275-4EDE-B5B3-450EBF4C8D49}" type="parTrans" cxnId="{62E518C9-AEDE-4C2D-B0FC-BB18C471858E}">
      <dgm:prSet/>
      <dgm:spPr/>
      <dgm:t>
        <a:bodyPr rtlCol="0"/>
        <a:lstStyle/>
        <a:p>
          <a:pPr rtl="0"/>
          <a:endParaRPr lang="ru-RU" noProof="0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 rtl="0"/>
          <a:r>
            <a:rPr lang="ru-RU" noProof="0"/>
            <a:t>01</a:t>
          </a:r>
          <a:endParaRPr lang="ru-RU" noProof="0" dirty="0"/>
        </a:p>
      </dgm:t>
    </dgm:pt>
    <dgm:pt modelId="{A2BF278C-D55E-4279-8688-5C458B40FD2A}">
      <dgm:prSet custT="1"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 rtlCol="0"/>
        <a:lstStyle/>
        <a:p>
          <a:pPr rtl="0"/>
          <a:r>
            <a:rPr lang="ru-RU" sz="1600" noProof="0" dirty="0">
              <a:solidFill>
                <a:schemeClr val="tx1"/>
              </a:solidFill>
            </a:rPr>
            <a:t>Заполнить          данные о себе и прикрепить документы, необходимые для оформления на курс.</a:t>
          </a:r>
        </a:p>
      </dgm:t>
    </dgm:pt>
    <dgm:pt modelId="{2FC36560-8BD2-4BD2-9DC8-2A6432EF3AFB}" type="parTrans" cxnId="{0014B138-45FB-4DB6-B21D-94187F51E868}">
      <dgm:prSet/>
      <dgm:spPr/>
      <dgm:t>
        <a:bodyPr rtlCol="0"/>
        <a:lstStyle/>
        <a:p>
          <a:pPr rtl="0"/>
          <a:endParaRPr lang="ru-RU" noProof="0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rtlCol="0"/>
        <a:lstStyle/>
        <a:p>
          <a:pPr rtl="0"/>
          <a:r>
            <a:rPr lang="ru-RU" noProof="0"/>
            <a:t>02</a:t>
          </a:r>
          <a:endParaRPr lang="ru-RU" noProof="0" dirty="0"/>
        </a:p>
      </dgm:t>
    </dgm:pt>
    <dgm:pt modelId="{D851DA90-81BC-4740-8E03-07F451BC5A78}">
      <dgm:prSet custT="1"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 rtlCol="0"/>
        <a:lstStyle/>
        <a:p>
          <a:pPr rtl="0"/>
          <a:r>
            <a:rPr lang="ru-RU" sz="1600" noProof="0" dirty="0">
              <a:solidFill>
                <a:schemeClr val="tx1"/>
              </a:solidFill>
            </a:rPr>
            <a:t>Получить ссылку на оплату курса, оплатить стоимость обучения. В течение 2 дней получить доступ в Личный учебный кабинет.</a:t>
          </a:r>
        </a:p>
        <a:p>
          <a:pPr rtl="0"/>
          <a:r>
            <a:rPr lang="ru-RU" sz="1600" b="1" noProof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НАЧАТЬ ОБУЧЕНИЕ.</a:t>
          </a:r>
          <a:endParaRPr lang="ru-RU" sz="1200" b="1" noProof="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4078D-93EB-427C-897D-FBF58FB30D35}" type="parTrans" cxnId="{EFB57CC7-B68C-4F6B-AD09-858FFEBD81FA}">
      <dgm:prSet/>
      <dgm:spPr/>
      <dgm:t>
        <a:bodyPr rtlCol="0"/>
        <a:lstStyle/>
        <a:p>
          <a:pPr rtl="0"/>
          <a:endParaRPr lang="ru-RU" noProof="0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 rtlCol="0"/>
        <a:lstStyle/>
        <a:p>
          <a:pPr rtl="0"/>
          <a:r>
            <a:rPr lang="ru-RU" noProof="0"/>
            <a:t>03</a:t>
          </a:r>
          <a:endParaRPr lang="ru-RU" noProof="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 custScaleX="107010" custScaleY="127769"/>
      <dgm:spPr/>
      <dgm:t>
        <a:bodyPr/>
        <a:lstStyle/>
        <a:p>
          <a:endParaRPr lang="ru-RU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 custScaleY="144808"/>
      <dgm:spPr/>
      <dgm:t>
        <a:bodyPr/>
        <a:lstStyle/>
        <a:p>
          <a:endParaRPr lang="ru-RU"/>
        </a:p>
      </dgm:t>
    </dgm:pt>
    <dgm:pt modelId="{C909839B-B5B3-4727-9B00-1D6467BF744D}" type="pres">
      <dgm:prSet presAssocID="{60A94522-AD41-44E1-8F03-53506B69B410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 custScaleY="168128"/>
      <dgm:spPr/>
      <dgm:t>
        <a:bodyPr/>
        <a:lstStyle/>
        <a:p>
          <a:endParaRPr lang="ru-RU"/>
        </a:p>
      </dgm:t>
    </dgm:pt>
    <dgm:pt modelId="{BAC68D42-CCA2-41BE-8259-6C10EEEE2B09}" type="pres">
      <dgm:prSet presAssocID="{70ED6DE1-1820-4B6A-8B95-9D146564E344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203" y="393509"/>
          <a:ext cx="2365405" cy="338912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44" tIns="0" rIns="218344" bIns="33020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tx1"/>
              </a:solidFill>
            </a:rPr>
            <a:t>На сайте </a:t>
          </a:r>
          <a:r>
            <a:rPr lang="de-DE" sz="16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rPr>
            <a:t>https://mipo.online</a:t>
          </a:r>
          <a:r>
            <a:rPr lang="ru-RU" sz="1600" b="1" kern="120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kern="1200" noProof="0" dirty="0">
              <a:solidFill>
                <a:schemeClr val="tx1"/>
              </a:solidFill>
            </a:rPr>
            <a:t>войти в СДО и выбрать курс повышения квалификации или проф. переподготовки.</a:t>
          </a:r>
        </a:p>
      </dsp:txBody>
      <dsp:txXfrm>
        <a:off x="203" y="1749160"/>
        <a:ext cx="2365405" cy="2033476"/>
      </dsp:txXfrm>
    </dsp:sp>
    <dsp:sp modelId="{4115FB15-D11B-4937-98FB-E1DFA3C867ED}">
      <dsp:nvSpPr>
        <dsp:cNvPr id="0" name=""/>
        <dsp:cNvSpPr/>
      </dsp:nvSpPr>
      <dsp:spPr>
        <a:xfrm>
          <a:off x="77679" y="761802"/>
          <a:ext cx="2210452" cy="106101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18344" tIns="165100" rIns="218344" bIns="16510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noProof="0"/>
            <a:t>01</a:t>
          </a:r>
          <a:endParaRPr lang="ru-RU" sz="5200" kern="1200" noProof="0" dirty="0"/>
        </a:p>
      </dsp:txBody>
      <dsp:txXfrm>
        <a:off x="77679" y="761802"/>
        <a:ext cx="2210452" cy="1061017"/>
      </dsp:txXfrm>
    </dsp:sp>
    <dsp:sp modelId="{26DB1354-637C-4E09-9B9C-5B28D70EF621}">
      <dsp:nvSpPr>
        <dsp:cNvPr id="0" name=""/>
        <dsp:cNvSpPr/>
      </dsp:nvSpPr>
      <dsp:spPr>
        <a:xfrm>
          <a:off x="2542444" y="393509"/>
          <a:ext cx="2210452" cy="3841094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44" tIns="0" rIns="218344" bIns="33020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tx1"/>
              </a:solidFill>
            </a:rPr>
            <a:t>Заполнить          данные о себе и прикрепить документы, необходимые для оформления на курс.</a:t>
          </a:r>
        </a:p>
      </dsp:txBody>
      <dsp:txXfrm>
        <a:off x="2542444" y="1929947"/>
        <a:ext cx="2210452" cy="2304656"/>
      </dsp:txXfrm>
    </dsp:sp>
    <dsp:sp modelId="{C909839B-B5B3-4727-9B00-1D6467BF744D}">
      <dsp:nvSpPr>
        <dsp:cNvPr id="0" name=""/>
        <dsp:cNvSpPr/>
      </dsp:nvSpPr>
      <dsp:spPr>
        <a:xfrm>
          <a:off x="2542444" y="987785"/>
          <a:ext cx="2210452" cy="10610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18344" tIns="165100" rIns="218344" bIns="16510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noProof="0"/>
            <a:t>02</a:t>
          </a:r>
          <a:endParaRPr lang="ru-RU" sz="5200" kern="1200" noProof="0" dirty="0"/>
        </a:p>
      </dsp:txBody>
      <dsp:txXfrm>
        <a:off x="2542444" y="987785"/>
        <a:ext cx="2210452" cy="1061017"/>
      </dsp:txXfrm>
    </dsp:sp>
    <dsp:sp modelId="{494C585E-5794-4E0D-9974-0538E48E1A6F}">
      <dsp:nvSpPr>
        <dsp:cNvPr id="0" name=""/>
        <dsp:cNvSpPr/>
      </dsp:nvSpPr>
      <dsp:spPr>
        <a:xfrm>
          <a:off x="4929733" y="393509"/>
          <a:ext cx="2210452" cy="445966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44" tIns="0" rIns="218344" bIns="330200" numCol="1" spcCol="1270" rtlCol="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noProof="0" dirty="0">
              <a:solidFill>
                <a:schemeClr val="tx1"/>
              </a:solidFill>
            </a:rPr>
            <a:t>Получить ссылку на оплату курса, оплатить стоимость обучения. В течение 2 дней получить доступ в Личный учебный кабинет.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НАЧАТЬ ОБУЧЕНИЕ.</a:t>
          </a:r>
          <a:endParaRPr lang="ru-RU" sz="1200" b="1" kern="1200" noProof="0" dirty="0">
            <a:solidFill>
              <a:schemeClr val="accent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9733" y="2177376"/>
        <a:ext cx="2210452" cy="2675800"/>
      </dsp:txXfrm>
    </dsp:sp>
    <dsp:sp modelId="{BAC68D42-CCA2-41BE-8259-6C10EEEE2B09}">
      <dsp:nvSpPr>
        <dsp:cNvPr id="0" name=""/>
        <dsp:cNvSpPr/>
      </dsp:nvSpPr>
      <dsp:spPr>
        <a:xfrm>
          <a:off x="4929733" y="1297072"/>
          <a:ext cx="2210452" cy="106101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18344" tIns="165100" rIns="218344" bIns="165100" numCol="1" spcCol="1270" rtlCol="0" anchor="ctr" anchorCtr="0">
          <a:noAutofit/>
        </a:bodyPr>
        <a:lstStyle/>
        <a:p>
          <a:pPr lvl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noProof="0"/>
            <a:t>03</a:t>
          </a:r>
          <a:endParaRPr lang="ru-RU" sz="5200" kern="1200" noProof="0" dirty="0"/>
        </a:p>
      </dsp:txBody>
      <dsp:txXfrm>
        <a:off x="4929733" y="1297072"/>
        <a:ext cx="2210452" cy="1061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26C0D48-5544-4D1E-92ED-7D29602D5A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546F38-6843-4BA4-9087-99FDAC136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37960E-1F7C-41B1-9A2B-96C83E797D56}" type="datetime1">
              <a:rPr lang="ru-RU" smtClean="0"/>
              <a:t>05.07.2022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xmlns="" id="{404D4C3A-831C-48BC-BBE8-779D18069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B78A2E2F-4EBC-4E26-BCA0-463636F0B3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D2A560-1C91-4773-B7AC-4FDF7293DA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7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9C201-AC4F-4363-955C-CEDBBD62208D}" type="datetime1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F167F0-0840-1348-BFE4-C6298BBC06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5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930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1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3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9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3F167F0-0840-1348-BFE4-C6298BBC06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6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Овал 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Овал 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Овал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олилиния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rtl="0"/>
            <a:fld id="{E86AA575-909A-4E84-A73A-2B96081E700B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Прямоугольник 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 rtlCol="0"/>
          <a:lstStyle>
            <a:lvl1pPr>
              <a:defRPr sz="2800" b="0" i="0">
                <a:latin typeface="+mj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215A5A73-8E13-4E38-8362-0A09BA94411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D13EF0-FE8D-43FC-AE79-F77DF127C654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 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Прямоугольник 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Прямоугольник 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Полилиния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rtlCol="0" anchor="b">
            <a:normAutofit/>
          </a:bodyPr>
          <a:lstStyle>
            <a:lvl1pPr algn="l">
              <a:defRPr sz="2300" b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9A25B9-C5B6-4321-9761-C8D3F1A3412A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4" name="Прямоугольник 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7E678F-447A-480B-9B75-01799EA8EF53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2512C1-8A81-4FB1-A62C-2439B34D73D0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B13030-9547-48AA-9A77-B6FE0D9329CE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B4ED4-48AB-41C5-85BE-36F29B424A13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235056-05E5-49FA-85B9-C13A880503DF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E25B6-26B9-4795-9DB3-1F92AB5CD076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 —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35181B-387F-4E5B-AC56-E7811112EC5A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маркеров в виде значков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 9">
            <a:extLst>
              <a:ext uri="{FF2B5EF4-FFF2-40B4-BE49-F238E27FC236}">
                <a16:creationId xmlns:a16="http://schemas.microsoft.com/office/drawing/2014/main" xmlns="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6" name="Текст 9">
            <a:extLst>
              <a:ext uri="{FF2B5EF4-FFF2-40B4-BE49-F238E27FC236}">
                <a16:creationId xmlns:a16="http://schemas.microsoft.com/office/drawing/2014/main" xmlns="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7" name="Текст 9">
            <a:extLst>
              <a:ext uri="{FF2B5EF4-FFF2-40B4-BE49-F238E27FC236}">
                <a16:creationId xmlns:a16="http://schemas.microsoft.com/office/drawing/2014/main" xmlns="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8" name="Текст 9">
            <a:extLst>
              <a:ext uri="{FF2B5EF4-FFF2-40B4-BE49-F238E27FC236}">
                <a16:creationId xmlns:a16="http://schemas.microsoft.com/office/drawing/2014/main" xmlns="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sp>
        <p:nvSpPr>
          <p:cNvPr id="19" name="Текст 9">
            <a:extLst>
              <a:ext uri="{FF2B5EF4-FFF2-40B4-BE49-F238E27FC236}">
                <a16:creationId xmlns:a16="http://schemas.microsoft.com/office/drawing/2014/main" xmlns="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rtlCol="0"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Текстовый элемент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6630CC-A9AF-4535-8F2C-F1F193CA8C0F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xmlns="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xmlns="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xmlns="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xmlns="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ый 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xmlns="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xmlns="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xmlns="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Овал 2">
            <a:extLst>
              <a:ext uri="{FF2B5EF4-FFF2-40B4-BE49-F238E27FC236}">
                <a16:creationId xmlns:a16="http://schemas.microsoft.com/office/drawing/2014/main" xmlns="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C947A-8F53-4F5E-AF9C-EDEF04AD8794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Рисунок 9">
            <a:extLst>
              <a:ext uri="{FF2B5EF4-FFF2-40B4-BE49-F238E27FC236}">
                <a16:creationId xmlns:a16="http://schemas.microsoft.com/office/drawing/2014/main" xmlns="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xmlns="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 19">
            <a:extLst>
              <a:ext uri="{FF2B5EF4-FFF2-40B4-BE49-F238E27FC236}">
                <a16:creationId xmlns:a16="http://schemas.microsoft.com/office/drawing/2014/main" xmlns="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xmlns="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xmlns="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BC0FA3-29EB-469B-9530-6BBADAB7B2D7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маркированный список с 2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 28">
            <a:extLst>
              <a:ext uri="{FF2B5EF4-FFF2-40B4-BE49-F238E27FC236}">
                <a16:creationId xmlns:a16="http://schemas.microsoft.com/office/drawing/2014/main" xmlns="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 29">
            <a:extLst>
              <a:ext uri="{FF2B5EF4-FFF2-40B4-BE49-F238E27FC236}">
                <a16:creationId xmlns:a16="http://schemas.microsoft.com/office/drawing/2014/main" xmlns="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Рисунок 9">
            <a:extLst>
              <a:ext uri="{FF2B5EF4-FFF2-40B4-BE49-F238E27FC236}">
                <a16:creationId xmlns:a16="http://schemas.microsoft.com/office/drawing/2014/main" xmlns="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32" name="Рисунок 9">
            <a:extLst>
              <a:ext uri="{FF2B5EF4-FFF2-40B4-BE49-F238E27FC236}">
                <a16:creationId xmlns:a16="http://schemas.microsoft.com/office/drawing/2014/main" xmlns="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27B839-FF0E-42D3-9556-B9897ECA7F5F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 rtlCol="0"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оризонтальный маркированный список с 4 знач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 31">
            <a:extLst>
              <a:ext uri="{FF2B5EF4-FFF2-40B4-BE49-F238E27FC236}">
                <a16:creationId xmlns:a16="http://schemas.microsoft.com/office/drawing/2014/main" xmlns="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3" name="Рисунок 9">
            <a:extLst>
              <a:ext uri="{FF2B5EF4-FFF2-40B4-BE49-F238E27FC236}">
                <a16:creationId xmlns:a16="http://schemas.microsoft.com/office/drawing/2014/main" xmlns="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9" name="Овал 28">
            <a:extLst>
              <a:ext uri="{FF2B5EF4-FFF2-40B4-BE49-F238E27FC236}">
                <a16:creationId xmlns:a16="http://schemas.microsoft.com/office/drawing/2014/main" xmlns="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Рисунок 9">
            <a:extLst>
              <a:ext uri="{FF2B5EF4-FFF2-40B4-BE49-F238E27FC236}">
                <a16:creationId xmlns:a16="http://schemas.microsoft.com/office/drawing/2014/main" xmlns="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grpSp>
        <p:nvGrpSpPr>
          <p:cNvPr id="23" name="Группа 22">
            <a:extLst>
              <a:ext uri="{FF2B5EF4-FFF2-40B4-BE49-F238E27FC236}">
                <a16:creationId xmlns:a16="http://schemas.microsoft.com/office/drawing/2014/main" xmlns="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Прямоугольник 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Полилиния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Полилиния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Полилиния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rtlCol="0" anchor="ctr"/>
          <a:lstStyle>
            <a:lvl1pPr algn="l">
              <a:defRPr sz="23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33AA0-1871-4D22-9234-42BFA2DFD622}" type="datetime1">
              <a:rPr lang="ru-RU" noProof="0" smtClean="0"/>
              <a:t>05.07.2022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5" name="Прямоугольник 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xmlns="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xmlns="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ru-RU" noProof="0"/>
              <a:t>Изменить описание маркера</a:t>
            </a:r>
          </a:p>
        </p:txBody>
      </p:sp>
      <p:sp>
        <p:nvSpPr>
          <p:cNvPr id="20" name="Овал 19">
            <a:extLst>
              <a:ext uri="{FF2B5EF4-FFF2-40B4-BE49-F238E27FC236}">
                <a16:creationId xmlns:a16="http://schemas.microsoft.com/office/drawing/2014/main" xmlns="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1" name="Рисунок 9">
            <a:extLst>
              <a:ext uri="{FF2B5EF4-FFF2-40B4-BE49-F238E27FC236}">
                <a16:creationId xmlns:a16="http://schemas.microsoft.com/office/drawing/2014/main" xmlns="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9">
            <a:extLst>
              <a:ext uri="{FF2B5EF4-FFF2-40B4-BE49-F238E27FC236}">
                <a16:creationId xmlns:a16="http://schemas.microsoft.com/office/drawing/2014/main" xmlns="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Щелкните значок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 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7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Овал 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Овал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Овал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Овал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Овал 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Полилиния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Полилиния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Полилиния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50BD660-1F04-425F-B3B4-F2FF4576CCBF}" type="datetime1">
              <a:rPr lang="ru-RU" noProof="0" smtClean="0"/>
              <a:t>05.07.2022</a:t>
            </a:fld>
            <a:endParaRPr lang="ru-RU" noProof="0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2" name="Прямоугольник 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FF96B15-8338-45D5-A943-561235072D6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47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po.onli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1.jp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17.jpg"/><Relationship Id="rId5" Type="http://schemas.openxmlformats.org/officeDocument/2006/relationships/image" Target="../media/image14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ru-RU/article/edit-your-school-presentation-44445997-6769-4d44-8b30-f9e3050adbfb?ui=ru-RU&amp;rs=ru-RU&amp;ad=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hyperlink" Target="http://www.mipo.onli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24339"/>
            <a:ext cx="6339149" cy="4387249"/>
          </a:xfrm>
        </p:spPr>
        <p:txBody>
          <a:bodyPr rtlCol="0"/>
          <a:lstStyle/>
          <a:p>
            <a:pPr rtl="0"/>
            <a:r>
              <a:rPr lang="ru-RU" sz="4000" dirty="0">
                <a:solidFill>
                  <a:schemeClr val="bg1"/>
                </a:solidFill>
              </a:rPr>
              <a:t>Московский институт профессионального образования имени                  К.Д. Ушинского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  <a:hlinkClick r:id="rId3"/>
              </a:rPr>
              <a:t>www.mipo.online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/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Адрес: Москва, ул. Горбунова, д. 2, стр.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3.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Офис А 802.2. Бизнес-центр "Гранд Сетунь Плаза".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 Сетунь. м. Молодежная.</a:t>
            </a:r>
            <a:br>
              <a:rPr lang="ru-RU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sz="16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Тел.: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8-800-101-88-42 (для звонков по России), </a:t>
            </a:r>
            <a:b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8-495-142-28-55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5032112"/>
            <a:ext cx="10259445" cy="606687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       </a:t>
            </a:r>
          </a:p>
          <a:p>
            <a:pPr rtl="0"/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 профессиональное образование. Лицензия №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042061</a:t>
            </a:r>
            <a:r>
              <a:rPr lang="en-GB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19 апреля 2022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99B850-BA96-4AB5-23A8-548D00AB5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2766" y="1295667"/>
            <a:ext cx="3701634" cy="373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87088"/>
            <a:ext cx="3679437" cy="3378216"/>
          </a:xfrm>
        </p:spPr>
        <p:txBody>
          <a:bodyPr rtlCol="0"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on-line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/>
              <a:t>Профессиональная переподготовка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выдачей ДИПЛОМА о присвоении новой квалификации и правом заниматься новым видом </a:t>
            </a:r>
            <a:r>
              <a:rPr lang="ru-RU" sz="1400" dirty="0" smtClean="0"/>
              <a:t>профессиональной </a:t>
            </a:r>
            <a:r>
              <a:rPr lang="ru-RU" sz="1400" dirty="0"/>
              <a:t>д</a:t>
            </a:r>
            <a:r>
              <a:rPr lang="ru-RU" sz="1400" dirty="0" smtClean="0"/>
              <a:t>еятельности.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Повышение </a:t>
            </a:r>
            <a:r>
              <a:rPr lang="ru-RU" sz="1400" b="1" dirty="0"/>
              <a:t>квалификации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с выдачей Удостоверение о повышении квалификации установленного образца. </a:t>
            </a:r>
            <a:endParaRPr lang="ru-RU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Часы">
            <a:extLst>
              <a:ext uri="{FF2B5EF4-FFF2-40B4-BE49-F238E27FC236}">
                <a16:creationId xmlns:a16="http://schemas.microsoft.com/office/drawing/2014/main" xmlns="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6338" y="2287087"/>
            <a:ext cx="3095625" cy="1371249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Дистанционное обучение в любое время 24/7.</a:t>
            </a:r>
          </a:p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 – доктора и кандидаты наук, практики</a:t>
            </a:r>
          </a:p>
        </p:txBody>
      </p:sp>
      <p:pic>
        <p:nvPicPr>
          <p:cNvPr id="14" name="Рисунок 13" descr="Дом">
            <a:extLst>
              <a:ext uri="{FF2B5EF4-FFF2-40B4-BE49-F238E27FC236}">
                <a16:creationId xmlns:a16="http://schemas.microsoft.com/office/drawing/2014/main" xmlns="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Текст 5">
            <a:extLst>
              <a:ext uri="{FF2B5EF4-FFF2-40B4-BE49-F238E27FC236}">
                <a16:creationId xmlns:a16="http://schemas.microsoft.com/office/drawing/2014/main" xmlns="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4" y="2287087"/>
            <a:ext cx="3410684" cy="1259999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онлайн в любом месте, дома и на работе.</a:t>
            </a:r>
          </a:p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100 программ ДПО и повышения квалификации</a:t>
            </a:r>
          </a:p>
          <a:p>
            <a:pPr rtl="0"/>
            <a:endParaRPr lang="ru-RU" sz="500" dirty="0"/>
          </a:p>
        </p:txBody>
      </p:sp>
      <p:pic>
        <p:nvPicPr>
          <p:cNvPr id="16" name="Рисунок 15" descr="Карандаш">
            <a:extLst>
              <a:ext uri="{FF2B5EF4-FFF2-40B4-BE49-F238E27FC236}">
                <a16:creationId xmlns:a16="http://schemas.microsoft.com/office/drawing/2014/main" xmlns="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338" y="5018962"/>
            <a:ext cx="3367087" cy="1499586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Персональный куратор-преподаватель. Проверка знаний (тестирование).</a:t>
            </a:r>
          </a:p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Дипломы и удостоверения государственного образца.</a:t>
            </a:r>
          </a:p>
          <a:p>
            <a:pPr rtl="0"/>
            <a:endParaRPr lang="ru-RU" sz="1400" dirty="0"/>
          </a:p>
        </p:txBody>
      </p:sp>
      <p:pic>
        <p:nvPicPr>
          <p:cNvPr id="18" name="Рисунок 17" descr="Книги">
            <a:extLst>
              <a:ext uri="{FF2B5EF4-FFF2-40B4-BE49-F238E27FC236}">
                <a16:creationId xmlns:a16="http://schemas.microsoft.com/office/drawing/2014/main" xmlns="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Текст 9">
            <a:extLst>
              <a:ext uri="{FF2B5EF4-FFF2-40B4-BE49-F238E27FC236}">
                <a16:creationId xmlns:a16="http://schemas.microsoft.com/office/drawing/2014/main" xmlns="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6274" y="5069275"/>
            <a:ext cx="3410684" cy="1499586"/>
          </a:xfrm>
        </p:spPr>
        <p:txBody>
          <a:bodyPr rtlCol="0">
            <a:noAutofit/>
          </a:bodyPr>
          <a:lstStyle/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библиотека и доступ к методическим материалам и курсам.</a:t>
            </a:r>
          </a:p>
          <a:p>
            <a:pPr rtl="0"/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доступ к платформе «Киберленинка».</a:t>
            </a:r>
          </a:p>
        </p:txBody>
      </p:sp>
      <p:sp>
        <p:nvSpPr>
          <p:cNvPr id="3" name="Номер слайда 2">
            <a:extLst>
              <a:ext uri="{FF2B5EF4-FFF2-40B4-BE49-F238E27FC236}">
                <a16:creationId xmlns:a16="http://schemas.microsoft.com/office/drawing/2014/main" xmlns="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379E5BF-727E-BC8C-1664-A7DA50E197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754" y="679572"/>
            <a:ext cx="2423425" cy="24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248" y="2287088"/>
            <a:ext cx="3894590" cy="2283824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</a:pPr>
            <a:r>
              <a:rPr lang="ru-RU" sz="2300" dirty="0">
                <a:solidFill>
                  <a:schemeClr val="bg1"/>
                </a:solidFill>
              </a:rPr>
              <a:t>Более 100 курсов повышения квалификации.</a:t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/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Новые программы обучения каждый месяц.</a:t>
            </a:r>
          </a:p>
        </p:txBody>
      </p:sp>
      <p:pic>
        <p:nvPicPr>
          <p:cNvPr id="32" name="Рисунок 31" descr="Открытая книга">
            <a:extLst>
              <a:ext uri="{FF2B5EF4-FFF2-40B4-BE49-F238E27FC236}">
                <a16:creationId xmlns:a16="http://schemas.microsoft.com/office/drawing/2014/main" xmlns="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2912" y="1748812"/>
            <a:ext cx="5044591" cy="7200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Курсы повышения квалификации для адвокатов (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Удостоверение государственного образца</a:t>
            </a:r>
            <a:r>
              <a:rPr lang="ru-RU" dirty="0"/>
              <a:t>)</a:t>
            </a:r>
          </a:p>
        </p:txBody>
      </p:sp>
      <p:pic>
        <p:nvPicPr>
          <p:cNvPr id="34" name="Рисунок 33" descr="Карандаш">
            <a:extLst>
              <a:ext uri="{FF2B5EF4-FFF2-40B4-BE49-F238E27FC236}">
                <a16:creationId xmlns:a16="http://schemas.microsoft.com/office/drawing/2014/main" xmlns="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912" y="2561156"/>
            <a:ext cx="5044591" cy="7200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Курсы повышения квалификации для нотариусов (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Удостоверение государственного образца</a:t>
            </a:r>
            <a:r>
              <a:rPr lang="ru-RU" dirty="0"/>
              <a:t>)</a:t>
            </a:r>
          </a:p>
        </p:txBody>
      </p:sp>
      <p:pic>
        <p:nvPicPr>
          <p:cNvPr id="36" name="Рисунок 35" descr="Ручка">
            <a:extLst>
              <a:ext uri="{FF2B5EF4-FFF2-40B4-BE49-F238E27FC236}">
                <a16:creationId xmlns:a16="http://schemas.microsoft.com/office/drawing/2014/main" xmlns="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913" y="3373501"/>
            <a:ext cx="5044590" cy="720000"/>
          </a:xfrm>
        </p:spPr>
        <p:txBody>
          <a:bodyPr rtlCol="0">
            <a:normAutofit fontScale="70000" lnSpcReduction="20000"/>
          </a:bodyPr>
          <a:lstStyle/>
          <a:p>
            <a:pPr rtl="0"/>
            <a:r>
              <a:rPr lang="ru-RU" dirty="0"/>
              <a:t>Профпереподготовка по юриспруденции (от 270 часов) (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 государственного образца</a:t>
            </a:r>
            <a:r>
              <a:rPr lang="ru-RU" dirty="0"/>
              <a:t>)</a:t>
            </a:r>
          </a:p>
        </p:txBody>
      </p:sp>
      <p:pic>
        <p:nvPicPr>
          <p:cNvPr id="38" name="Рисунок 37" descr="Маркер ">
            <a:extLst>
              <a:ext uri="{FF2B5EF4-FFF2-40B4-BE49-F238E27FC236}">
                <a16:creationId xmlns:a16="http://schemas.microsoft.com/office/drawing/2014/main" xmlns="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Текст 5">
            <a:extLst>
              <a:ext uri="{FF2B5EF4-FFF2-40B4-BE49-F238E27FC236}">
                <a16:creationId xmlns:a16="http://schemas.microsoft.com/office/drawing/2014/main" xmlns="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2913" y="4185846"/>
            <a:ext cx="5044590" cy="72000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Онлайн тестирования и онлайн защита дипломных работ,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скорость обучения</a:t>
            </a:r>
          </a:p>
        </p:txBody>
      </p:sp>
      <p:pic>
        <p:nvPicPr>
          <p:cNvPr id="40" name="Рисунок 39" descr="Книги">
            <a:extLst>
              <a:ext uri="{FF2B5EF4-FFF2-40B4-BE49-F238E27FC236}">
                <a16:creationId xmlns:a16="http://schemas.microsoft.com/office/drawing/2014/main" xmlns="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2913" y="4998190"/>
            <a:ext cx="5044590" cy="720000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ru-RU" dirty="0"/>
              <a:t>Электронная библиотека и доступ к научным знаниям 24/7 в любой точке мира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3</a:t>
            </a:fld>
            <a:endParaRPr lang="ru-RU"/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5F1554E-99C2-0BB7-917F-568B980457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445" y="452748"/>
            <a:ext cx="4359851" cy="18343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934AD3D-8843-74D4-9952-BE37FBA85C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9873" y="4450976"/>
            <a:ext cx="1944628" cy="19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48" y="2017059"/>
            <a:ext cx="3665990" cy="1882588"/>
          </a:xfrm>
        </p:spPr>
        <p:txBody>
          <a:bodyPr rtlCol="0">
            <a:normAutofit/>
          </a:bodyPr>
          <a:lstStyle/>
          <a:p>
            <a:pPr rtl="0"/>
            <a:r>
              <a:rPr lang="ru-RU" sz="2300" dirty="0">
                <a:solidFill>
                  <a:schemeClr val="bg1"/>
                </a:solidFill>
              </a:rPr>
              <a:t/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/>
            </a:r>
            <a:br>
              <a:rPr lang="ru-RU" sz="2300" dirty="0">
                <a:solidFill>
                  <a:schemeClr val="bg1"/>
                </a:solidFill>
              </a:rPr>
            </a:br>
            <a:r>
              <a:rPr lang="ru-RU" sz="2300" dirty="0">
                <a:solidFill>
                  <a:schemeClr val="bg1"/>
                </a:solidFill>
              </a:rPr>
              <a:t>Как стать слушателем курса Института</a:t>
            </a:r>
          </a:p>
        </p:txBody>
      </p:sp>
      <p:graphicFrame>
        <p:nvGraphicFramePr>
          <p:cNvPr id="5" name="Объект 2" descr="3 нумерованных маркера в ряд&#10;">
            <a:extLst>
              <a:ext uri="{FF2B5EF4-FFF2-40B4-BE49-F238E27FC236}">
                <a16:creationId xmlns:a16="http://schemas.microsoft.com/office/drawing/2014/main" xmlns="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6597797"/>
              </p:ext>
            </p:extLst>
          </p:nvPr>
        </p:nvGraphicFramePr>
        <p:xfrm>
          <a:off x="4921624" y="808038"/>
          <a:ext cx="7140389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 2">
            <a:extLst>
              <a:ext uri="{FF2B5EF4-FFF2-40B4-BE49-F238E27FC236}">
                <a16:creationId xmlns:a16="http://schemas.microsoft.com/office/drawing/2014/main" xmlns="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D4E336-32D8-B01A-F2B5-871DAC3D2F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42" y="3899647"/>
            <a:ext cx="4329952" cy="24877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91076A7-3C26-49CA-3907-93869200A8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980" y="679572"/>
            <a:ext cx="1944628" cy="19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3200" dirty="0"/>
              <a:t>Как проходит обучение в Институте:</a:t>
            </a:r>
          </a:p>
        </p:txBody>
      </p:sp>
      <p:pic>
        <p:nvPicPr>
          <p:cNvPr id="12" name="Рисунок 11" descr="Танцы">
            <a:extLst>
              <a:ext uri="{FF2B5EF4-FFF2-40B4-BE49-F238E27FC236}">
                <a16:creationId xmlns:a16="http://schemas.microsoft.com/office/drawing/2014/main" xmlns="" id="{FC1B2E2C-6C17-4D56-85F9-61C465254B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54056" t="-54056" r="-54056" b="-54056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Слушатель курса смотрит лекции, изучает презентации и научную литературу.</a:t>
            </a:r>
          </a:p>
        </p:txBody>
      </p:sp>
      <p:pic>
        <p:nvPicPr>
          <p:cNvPr id="14" name="Рисунок 13" descr="Преподаватель">
            <a:extLst>
              <a:ext uri="{FF2B5EF4-FFF2-40B4-BE49-F238E27FC236}">
                <a16:creationId xmlns:a16="http://schemas.microsoft.com/office/drawing/2014/main" xmlns="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59789" t="-59789" r="-59789" b="-59789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Текст 5">
            <a:extLst>
              <a:ext uri="{FF2B5EF4-FFF2-40B4-BE49-F238E27FC236}">
                <a16:creationId xmlns:a16="http://schemas.microsoft.com/office/drawing/2014/main" xmlns="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Библиотечный фонд учебной и научной литературы открыт для слушателей 24/7 в течение всего периода обучения.</a:t>
            </a:r>
          </a:p>
        </p:txBody>
      </p:sp>
      <p:pic>
        <p:nvPicPr>
          <p:cNvPr id="16" name="Рисунок 15" descr="Конверт">
            <a:extLst>
              <a:ext uri="{FF2B5EF4-FFF2-40B4-BE49-F238E27FC236}">
                <a16:creationId xmlns:a16="http://schemas.microsoft.com/office/drawing/2014/main" xmlns="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338268" y="4257675"/>
            <a:ext cx="490386" cy="490386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448831"/>
            <a:ext cx="2095046" cy="2465085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Слушатель общается                   с личным куратором-преподавателем, задает вопросы          и получает консультации по прохождению курса.</a:t>
            </a:r>
          </a:p>
        </p:txBody>
      </p:sp>
      <p:pic>
        <p:nvPicPr>
          <p:cNvPr id="18" name="Рисунок 17" descr="Книги">
            <a:extLst>
              <a:ext uri="{FF2B5EF4-FFF2-40B4-BE49-F238E27FC236}">
                <a16:creationId xmlns:a16="http://schemas.microsoft.com/office/drawing/2014/main" xmlns="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-65620" t="-65620" r="-65620" b="-65620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Текст 9">
            <a:extLst>
              <a:ext uri="{FF2B5EF4-FFF2-40B4-BE49-F238E27FC236}">
                <a16:creationId xmlns:a16="http://schemas.microsoft.com/office/drawing/2014/main" xmlns="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2" y="3448831"/>
            <a:ext cx="2421455" cy="3409169"/>
          </a:xfrm>
        </p:spPr>
        <p:txBody>
          <a:bodyPr rtlCol="0">
            <a:normAutofit/>
          </a:bodyPr>
          <a:lstStyle/>
          <a:p>
            <a:pPr rtl="0"/>
            <a:r>
              <a:rPr lang="ru-RU" sz="1400" dirty="0"/>
              <a:t>Слушатель сдает промежуточное и итоговое тестирование. После успешной сдачи теста Институт оформляет удостоверение (диплом) государственного образца и заносит документ об образовании в единую базу ГИС ФРДО.</a:t>
            </a:r>
          </a:p>
        </p:txBody>
      </p:sp>
      <p:sp>
        <p:nvSpPr>
          <p:cNvPr id="29" name="Номер слайда 28">
            <a:extLst>
              <a:ext uri="{FF2B5EF4-FFF2-40B4-BE49-F238E27FC236}">
                <a16:creationId xmlns:a16="http://schemas.microsoft.com/office/drawing/2014/main" xmlns="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4A066F-6159-8250-773F-C28096704F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07" y="5219236"/>
            <a:ext cx="4317593" cy="12714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C0EDBA-D54B-E1A8-5FE1-A05F82034B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06" y="458482"/>
            <a:ext cx="4317593" cy="11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>
            <a:extLst>
              <a:ext uri="{FF2B5EF4-FFF2-40B4-BE49-F238E27FC236}">
                <a16:creationId xmlns:a16="http://schemas.microsoft.com/office/drawing/2014/main" xmlns="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3417"/>
            <a:ext cx="4651513" cy="3508584"/>
          </a:xfrm>
        </p:spPr>
        <p:txBody>
          <a:bodyPr rtlCol="0">
            <a:norm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Удостоверения и дипломы, выданные МИПО им.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К.Д</a:t>
            </a:r>
            <a:r>
              <a:rPr lang="ru-RU" sz="2200" dirty="0">
                <a:solidFill>
                  <a:schemeClr val="bg1"/>
                </a:solidFill>
              </a:rPr>
              <a:t>. Ушинского, являются </a:t>
            </a: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документами об образовании государственного образца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/>
              <a:t>Вносим сведения об обучении в </a:t>
            </a:r>
            <a:r>
              <a:rPr lang="ru-RU" sz="2200" dirty="0" smtClean="0"/>
              <a:t>Г</a:t>
            </a:r>
            <a:r>
              <a:rPr lang="ru-RU" sz="2200" b="1" dirty="0" smtClean="0"/>
              <a:t>ИС</a:t>
            </a:r>
            <a:r>
              <a:rPr lang="ru-RU" sz="2200" b="1" dirty="0"/>
              <a:t> ФРДО</a:t>
            </a:r>
            <a:r>
              <a:rPr lang="ru-RU" sz="2200" dirty="0"/>
              <a:t> </a:t>
            </a:r>
            <a:r>
              <a:rPr lang="ru-RU" sz="2200" i="1" dirty="0"/>
              <a:t>(федеральный реестр документов об образовании)</a:t>
            </a:r>
            <a:r>
              <a:rPr lang="ru-RU" dirty="0"/>
              <a:t/>
            </a:r>
            <a:br>
              <a:rPr lang="ru-RU" dirty="0"/>
            </a:b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9" name="Объект 8">
            <a:extLst>
              <a:ext uri="{FF2B5EF4-FFF2-40B4-BE49-F238E27FC236}">
                <a16:creationId xmlns:a16="http://schemas.microsoft.com/office/drawing/2014/main" xmlns="" id="{00B1292E-B737-4FE7-9300-AC938EA7F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3906" y="4492486"/>
            <a:ext cx="4223163" cy="1560443"/>
          </a:xfrm>
        </p:spPr>
        <p:txBody>
          <a:bodyPr rtlCol="0">
            <a:normAutofit/>
          </a:bodyPr>
          <a:lstStyle/>
          <a:p>
            <a:pPr rtl="0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лозунг: профессиональное обучение в течение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всей </a:t>
            </a:r>
            <a:r>
              <a:rPr lang="ru-RU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</a:t>
            </a:r>
          </a:p>
        </p:txBody>
      </p:sp>
      <p:sp>
        <p:nvSpPr>
          <p:cNvPr id="5" name="Прямоугольник 4" descr="Декоративный элемент">
            <a:extLst>
              <a:ext uri="{FF2B5EF4-FFF2-40B4-BE49-F238E27FC236}">
                <a16:creationId xmlns:a16="http://schemas.microsoft.com/office/drawing/2014/main" xmlns="" id="{8F1F545D-EFC6-4292-A41D-186A858333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FF96B15-8338-45D5-A943-561235072D66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16CA9D-564D-BB87-A95F-9ACEE4D74B7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575" r="14575"/>
          <a:stretch>
            <a:fillRect/>
          </a:stretch>
        </p:blipFill>
        <p:spPr>
          <a:xfrm>
            <a:off x="5900365" y="699247"/>
            <a:ext cx="6248399" cy="5661238"/>
          </a:xfrm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Ждем Вас в Институте профессионального образования           имени К.Д. Ушинского</a:t>
            </a:r>
          </a:p>
        </p:txBody>
      </p:sp>
      <p:sp>
        <p:nvSpPr>
          <p:cNvPr id="8" name="Надпись 7">
            <a:hlinkClick r:id="rId3"/>
            <a:extLst>
              <a:ext uri="{FF2B5EF4-FFF2-40B4-BE49-F238E27FC236}">
                <a16:creationId xmlns:a16="http://schemas.microsoft.com/office/drawing/2014/main" xmlns="" id="{5FC6C278-4035-446A-A94B-030E792FDDF5}"/>
              </a:ext>
            </a:extLst>
          </p:cNvPr>
          <p:cNvSpPr txBox="1"/>
          <p:nvPr/>
        </p:nvSpPr>
        <p:spPr>
          <a:xfrm>
            <a:off x="484094" y="2459503"/>
            <a:ext cx="11120717" cy="43984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GB" sz="4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www.mipo.online</a:t>
            </a:r>
            <a:r>
              <a:rPr lang="en-GB" sz="4400" dirty="0">
                <a:solidFill>
                  <a:schemeClr val="accent1"/>
                </a:solidFill>
              </a:rPr>
              <a:t> </a:t>
            </a:r>
            <a:r>
              <a:rPr lang="ru-RU" sz="4400" dirty="0">
                <a:solidFill>
                  <a:schemeClr val="accent1"/>
                </a:solidFill>
              </a:rPr>
              <a:t/>
            </a:r>
            <a:br>
              <a:rPr lang="ru-RU" sz="4400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Адрес: Москва, ул. Горбунова, </a:t>
            </a:r>
          </a:p>
          <a:p>
            <a:pPr rt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д. 2, стр. 3, помещ. 2, ком. 30В. </a:t>
            </a:r>
          </a:p>
          <a:p>
            <a:pPr rt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Офис А 802.2. Бизнес-центр </a:t>
            </a:r>
          </a:p>
          <a:p>
            <a:pPr rt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"Гранд Сетунь Плаза". </a:t>
            </a:r>
          </a:p>
          <a:p>
            <a:pPr rtl="0"/>
            <a:r>
              <a:rPr lang="ru-RU" sz="24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 Сетунь. м. Молодежная.</a:t>
            </a:r>
            <a:br>
              <a:rPr lang="ru-RU" sz="24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</a:br>
            <a:endParaRPr lang="ru-RU" sz="2400" b="1" i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rtl="0"/>
            <a:r>
              <a:rPr lang="ru-RU" sz="24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Тел.: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8-800-101-88-42 </a:t>
            </a:r>
          </a:p>
          <a:p>
            <a:pPr rt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(для звонков по России), </a:t>
            </a:r>
          </a:p>
          <a:p>
            <a:pPr rt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8-495-142-28-55</a:t>
            </a:r>
            <a:endParaRPr lang="ru-RU" sz="2400" u="sng" dirty="0">
              <a:solidFill>
                <a:schemeClr val="accent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472FF9E-E08E-4D18-A1A9-66DDD377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FF96B15-8338-45D5-A943-561235072D66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4DC54C0-9116-F533-7820-0FA77C44E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386" y="2459503"/>
            <a:ext cx="6384614" cy="439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9_TF66741836" id="{AA3878B7-3FDB-4B6B-A8DF-73093994643B}" vid="{911F6A47-A707-4A03-9914-480CE2EF2D9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3E0B16-80BF-4868-8813-6B17170D72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A294F-07D1-46AB-ABEC-1B0200FE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A1C8E2-513F-4C9C-99C7-9AE0E7429B06}">
  <ds:schemaRefs>
    <ds:schemaRef ds:uri="fb0879af-3eba-417a-a55a-ffe6dcd6ca77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Процедуры начала года</Template>
  <TotalTime>182</TotalTime>
  <Words>326</Words>
  <Application>Microsoft Office PowerPoint</Application>
  <PresentationFormat>Широкоэкранный</PresentationFormat>
  <Paragraphs>55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Московский институт профессионального образования имени                  К.Д. Ушинского www.mipo.online  Адрес: Москва, ул. Горбунова, д. 2, стр. 3. Офис А 802.2. Бизнес-центр "Гранд Сетунь Плаза".  м. Сетунь. м. Молодежная. Тел.: 8-800-101-88-42 (для звонков по России),  8-495-142-28-55</vt:lpstr>
      <vt:lpstr>  on-line Профессиональная переподготовка  с выдачей ДИПЛОМА о присвоении новой квалификации и правом заниматься новым видом профессиональной деятельности.  Повышение квалификации  с выдачей Удостоверение о повышении квалификации установленного образца. </vt:lpstr>
      <vt:lpstr>Более 100 курсов повышения квалификации.  Новые программы обучения каждый месяц.</vt:lpstr>
      <vt:lpstr>  Как стать слушателем курса Института</vt:lpstr>
      <vt:lpstr>Как проходит обучение в Институте:</vt:lpstr>
      <vt:lpstr>Удостоверения и дипломы, выданные МИПО им.  К.Д. Ушинского, являются документами об образовании государственного образца.  Вносим сведения об обучении в ГИС ФРДО (федеральный реестр документов об образовании) </vt:lpstr>
      <vt:lpstr>Ждем Вас в Институте профессионального образования           имени К.Д. Ушинского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Московский институт профессионального образования имени                  К.Д. Ушинского www.mipo.online  Адрес: Москва, ул. Горбунова, д. 2, стр. 3, помещ. 2, ком. 30В.  Офис А 802.2. Бизнес-центр "Гранд Сетунь Плаза".  м. Сетунь. м. Молодежная. Тел.: 8-800-101-88-42 (для звонков по России), 8-495-142-28-55</dc:title>
  <dc:creator>Людмила Грудцына</dc:creator>
  <cp:lastModifiedBy>Учетная запись Майкрософт</cp:lastModifiedBy>
  <cp:revision>9</cp:revision>
  <dcterms:created xsi:type="dcterms:W3CDTF">2022-05-19T17:15:25Z</dcterms:created>
  <dcterms:modified xsi:type="dcterms:W3CDTF">2022-07-05T13:14:40Z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